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75" d="100"/>
          <a:sy n="75" d="100"/>
        </p:scale>
        <p:origin x="-1140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87AC2A-F091-45F1-81C0-4A072AEB3E0C}" type="datetimeFigureOut">
              <a:rPr lang="ru-RU" smtClean="0"/>
              <a:t>19.01.2011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AE089B-66A9-49EC-94AF-4CE59F519FC7}" type="slidenum">
              <a:rPr lang="ru-RU" smtClean="0"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87AC2A-F091-45F1-81C0-4A072AEB3E0C}" type="datetimeFigureOut">
              <a:rPr lang="ru-RU" smtClean="0"/>
              <a:t>19.01.2011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AE089B-66A9-49EC-94AF-4CE59F519FC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87AC2A-F091-45F1-81C0-4A072AEB3E0C}" type="datetimeFigureOut">
              <a:rPr lang="ru-RU" smtClean="0"/>
              <a:t>19.01.2011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AE089B-66A9-49EC-94AF-4CE59F519FC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87AC2A-F091-45F1-81C0-4A072AEB3E0C}" type="datetimeFigureOut">
              <a:rPr lang="ru-RU" smtClean="0"/>
              <a:t>19.01.2011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AE089B-66A9-49EC-94AF-4CE59F519FC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87AC2A-F091-45F1-81C0-4A072AEB3E0C}" type="datetimeFigureOut">
              <a:rPr lang="ru-RU" smtClean="0"/>
              <a:t>19.01.2011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93AE089B-66A9-49EC-94AF-4CE59F519FC7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87AC2A-F091-45F1-81C0-4A072AEB3E0C}" type="datetimeFigureOut">
              <a:rPr lang="ru-RU" smtClean="0"/>
              <a:t>19.01.2011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AE089B-66A9-49EC-94AF-4CE59F519FC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87AC2A-F091-45F1-81C0-4A072AEB3E0C}" type="datetimeFigureOut">
              <a:rPr lang="ru-RU" smtClean="0"/>
              <a:t>19.01.2011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AE089B-66A9-49EC-94AF-4CE59F519FC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87AC2A-F091-45F1-81C0-4A072AEB3E0C}" type="datetimeFigureOut">
              <a:rPr lang="ru-RU" smtClean="0"/>
              <a:t>19.01.2011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AE089B-66A9-49EC-94AF-4CE59F519FC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87AC2A-F091-45F1-81C0-4A072AEB3E0C}" type="datetimeFigureOut">
              <a:rPr lang="ru-RU" smtClean="0"/>
              <a:t>19.01.2011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AE089B-66A9-49EC-94AF-4CE59F519FC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87AC2A-F091-45F1-81C0-4A072AEB3E0C}" type="datetimeFigureOut">
              <a:rPr lang="ru-RU" smtClean="0"/>
              <a:t>19.01.2011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AE089B-66A9-49EC-94AF-4CE59F519FC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87AC2A-F091-45F1-81C0-4A072AEB3E0C}" type="datetimeFigureOut">
              <a:rPr lang="ru-RU" smtClean="0"/>
              <a:t>19.01.2011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AE089B-66A9-49EC-94AF-4CE59F519FC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2687AC2A-F091-45F1-81C0-4A072AEB3E0C}" type="datetimeFigureOut">
              <a:rPr lang="ru-RU" smtClean="0"/>
              <a:t>19.01.2011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93AE089B-66A9-49EC-94AF-4CE59F519FC7}" type="slidenum">
              <a:rPr lang="ru-RU" smtClean="0"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Отряды пресмыкающихся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ru-RU" sz="6000" dirty="0" smtClean="0"/>
              <a:t>Отряд Черепахи</a:t>
            </a:r>
            <a:endParaRPr lang="ru-RU" sz="6000" dirty="0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Текст 5"/>
          <p:cNvSpPr>
            <a:spLocks noGrp="1"/>
          </p:cNvSpPr>
          <p:nvPr>
            <p:ph type="body" idx="2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sz="2400" dirty="0" smtClean="0"/>
              <a:t>	Пластрон зелёной черепахи (</a:t>
            </a:r>
            <a:r>
              <a:rPr lang="ru-RU" sz="2400" dirty="0" err="1" smtClean="0"/>
              <a:t>Chelonia</a:t>
            </a:r>
            <a:r>
              <a:rPr lang="ru-RU" sz="2400" dirty="0" smtClean="0"/>
              <a:t>)</a:t>
            </a:r>
          </a:p>
          <a:p>
            <a:r>
              <a:rPr lang="ru-RU" sz="2400" dirty="0" smtClean="0"/>
              <a:t>Роговые щитки: 1 — </a:t>
            </a:r>
            <a:r>
              <a:rPr lang="ru-RU" sz="2400" dirty="0" err="1" smtClean="0"/>
              <a:t>межгорловой</a:t>
            </a:r>
            <a:r>
              <a:rPr lang="ru-RU" sz="2400" dirty="0" smtClean="0"/>
              <a:t>; 2 — горловые; 3 — плечевые; 4 — грудные; 5 — брюшные; 6 — бедренные; 7 — анальные; 8 — подмышечные; 9 — </a:t>
            </a:r>
            <a:r>
              <a:rPr lang="ru-RU" sz="2400" dirty="0" err="1" smtClean="0"/>
              <a:t>нижнекраевые</a:t>
            </a:r>
            <a:r>
              <a:rPr lang="ru-RU" sz="2400" dirty="0" smtClean="0"/>
              <a:t>; 10 — паховые</a:t>
            </a:r>
          </a:p>
          <a:p>
            <a:r>
              <a:rPr lang="ru-RU" sz="2400" dirty="0" smtClean="0"/>
              <a:t> </a:t>
            </a:r>
          </a:p>
          <a:p>
            <a:endParaRPr lang="ru-RU" dirty="0"/>
          </a:p>
        </p:txBody>
      </p:sp>
      <p:pic>
        <p:nvPicPr>
          <p:cNvPr id="7" name="Содержимое 6" descr="черепаха4.PNG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4740275" y="1585119"/>
            <a:ext cx="2781300" cy="3228975"/>
          </a:xfrm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ru-RU" dirty="0" smtClean="0"/>
              <a:t>Самцы водных черепах обычно имеют более длинный, чем у самок, хвост, а самцы сухопутных — хорошо выраженные бедренные шпоры. У тех и других на пластроне есть углубление, способствующее лучшей фиксации самца на самке при спаривании. Половой диморфизм проявляется также в размерах представителей разных полов, но здесь всё зависит от вида. Так, у звёздчатой черепахи (</a:t>
            </a:r>
            <a:r>
              <a:rPr lang="ru-RU" dirty="0" err="1" smtClean="0"/>
              <a:t>Geochelone</a:t>
            </a:r>
            <a:r>
              <a:rPr lang="ru-RU" dirty="0" smtClean="0"/>
              <a:t> </a:t>
            </a:r>
            <a:r>
              <a:rPr lang="ru-RU" dirty="0" err="1" smtClean="0"/>
              <a:t>elegans</a:t>
            </a:r>
            <a:r>
              <a:rPr lang="ru-RU" dirty="0" smtClean="0"/>
              <a:t>) самки крупнее самцов, а у относящейся с ней к одному роду </a:t>
            </a:r>
            <a:r>
              <a:rPr lang="ru-RU" dirty="0" err="1" smtClean="0"/>
              <a:t>шпороносной</a:t>
            </a:r>
            <a:r>
              <a:rPr lang="ru-RU" dirty="0" smtClean="0"/>
              <a:t> черепахи (</a:t>
            </a:r>
            <a:r>
              <a:rPr lang="ru-RU" dirty="0" err="1" smtClean="0"/>
              <a:t>Geochelone</a:t>
            </a:r>
            <a:r>
              <a:rPr lang="ru-RU" dirty="0" smtClean="0"/>
              <a:t> </a:t>
            </a:r>
            <a:r>
              <a:rPr lang="ru-RU" dirty="0" err="1" smtClean="0"/>
              <a:t>sulcata</a:t>
            </a:r>
            <a:r>
              <a:rPr lang="ru-RU" dirty="0" smtClean="0"/>
              <a:t>) — наоборот. У некоторых видов самцы и самки различаются цветом радужной оболочки глаз. У самцов </a:t>
            </a:r>
            <a:r>
              <a:rPr lang="ru-RU" dirty="0" err="1" smtClean="0"/>
              <a:t>каролинской</a:t>
            </a:r>
            <a:r>
              <a:rPr lang="ru-RU" dirty="0" smtClean="0"/>
              <a:t> коробчатой черепахи глаза красного цвета, а у самок — жёлтого[9].</a:t>
            </a:r>
          </a:p>
          <a:p>
            <a:r>
              <a:rPr lang="ru-RU" dirty="0" smtClean="0"/>
              <a:t>[править] Голова и шея</a:t>
            </a:r>
          </a:p>
          <a:p>
            <a:r>
              <a:rPr lang="ru-RU" dirty="0" smtClean="0"/>
              <a:t> </a:t>
            </a:r>
          </a:p>
          <a:p>
            <a:r>
              <a:rPr lang="ru-RU" dirty="0" smtClean="0"/>
              <a:t>Голова у большинства черепах относительно небольшая и имеет обтекаемую форму, чтобы при опасности легко скрываться в панцире</a:t>
            </a:r>
            <a:r>
              <a:rPr lang="ru-RU" dirty="0" smtClean="0"/>
              <a:t>. </a:t>
            </a:r>
            <a:endParaRPr lang="ru-RU" dirty="0"/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857224" y="285728"/>
            <a:ext cx="3008313" cy="1162050"/>
          </a:xfrm>
        </p:spPr>
        <p:txBody>
          <a:bodyPr/>
          <a:lstStyle/>
          <a:p>
            <a:endParaRPr lang="ru-RU"/>
          </a:p>
        </p:txBody>
      </p:sp>
      <p:sp>
        <p:nvSpPr>
          <p:cNvPr id="8" name="Текст 7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686172" cy="4602163"/>
          </a:xfrm>
        </p:spPr>
        <p:txBody>
          <a:bodyPr/>
          <a:lstStyle/>
          <a:p>
            <a:r>
              <a:rPr lang="ru-RU" sz="2000" dirty="0" smtClean="0"/>
              <a:t>. У мягкотелых черепах кончик морды вытянут в мягкий неподвижный хоботок, на конце которого размещаются ноздри[10]. Крупными, не умещающимися или плохо умещающимися под панцирь головами обладают черепахи, не полагающиеся на него как на основное средство защиты: морские черепахи, большеголовая черепаха, грифовая черепаха и так далее.</a:t>
            </a:r>
          </a:p>
          <a:p>
            <a:r>
              <a:rPr lang="ru-RU" dirty="0" smtClean="0"/>
              <a:t> </a:t>
            </a:r>
          </a:p>
          <a:p>
            <a:endParaRPr lang="ru-RU" dirty="0"/>
          </a:p>
        </p:txBody>
      </p:sp>
      <p:pic>
        <p:nvPicPr>
          <p:cNvPr id="10" name="Содержимое 9" descr="черепаха7.jpg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5000627" y="1803622"/>
            <a:ext cx="3568697" cy="3554204"/>
          </a:xfrm>
        </p:spPr>
      </p:pic>
    </p:spTree>
  </p:cSld>
  <p:clrMapOvr>
    <a:masterClrMapping/>
  </p:clrMapOvr>
  <p:transition>
    <p:pull dir="ru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черепаха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 smtClean="0"/>
              <a:t>Черепа́хи</a:t>
            </a:r>
            <a:r>
              <a:rPr lang="ru-RU" dirty="0" smtClean="0"/>
              <a:t> (лат. </a:t>
            </a:r>
            <a:r>
              <a:rPr lang="ru-RU" dirty="0" err="1" smtClean="0"/>
              <a:t>Testudines</a:t>
            </a:r>
            <a:r>
              <a:rPr lang="ru-RU" dirty="0" smtClean="0"/>
              <a:t>)</a:t>
            </a:r>
            <a:endParaRPr lang="ru-RU" dirty="0"/>
          </a:p>
        </p:txBody>
      </p:sp>
      <p:pic>
        <p:nvPicPr>
          <p:cNvPr id="4" name="Содержимое 3" descr="черепах5.jpg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0" y="1571612"/>
            <a:ext cx="3929058" cy="4357718"/>
          </a:xfrm>
        </p:spPr>
      </p:pic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/>
        <p:txBody>
          <a:bodyPr>
            <a:normAutofit fontScale="85000" lnSpcReduction="20000"/>
          </a:bodyPr>
          <a:lstStyle/>
          <a:p>
            <a:r>
              <a:rPr lang="ru-RU" dirty="0" err="1" smtClean="0"/>
              <a:t>Черепа́хи</a:t>
            </a:r>
            <a:r>
              <a:rPr lang="ru-RU" dirty="0" smtClean="0"/>
              <a:t> (лат. </a:t>
            </a:r>
            <a:r>
              <a:rPr lang="ru-RU" dirty="0" err="1" smtClean="0"/>
              <a:t>Testudines</a:t>
            </a:r>
            <a:r>
              <a:rPr lang="ru-RU" dirty="0" smtClean="0"/>
              <a:t>) — один из четырёх отрядов пресмыкающихся, существующий на протяжении более 220 миллионов лет. Содержит около 230 современных видов, группируемых в 12 семейств и 5 подотрядов, распространённых в тропической и умеренной климатических зонах почти по всей Земле и живущих как в воде, так и на суше.</a:t>
            </a:r>
          </a:p>
          <a:p>
            <a:r>
              <a:rPr lang="ru-RU" dirty="0" smtClean="0"/>
              <a:t> </a:t>
            </a:r>
          </a:p>
          <a:p>
            <a:endParaRPr lang="ru-RU" dirty="0"/>
          </a:p>
        </p:txBody>
      </p:sp>
    </p:spTree>
  </p:cSld>
  <p:clrMapOvr>
    <a:masterClrMapping/>
  </p:clrMapOvr>
  <p:transition>
    <p:wheel spokes="1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40000" lnSpcReduction="20000"/>
          </a:bodyPr>
          <a:lstStyle/>
          <a:p>
            <a:r>
              <a:rPr lang="ru-RU" sz="3400" dirty="0" smtClean="0"/>
              <a:t>С экологической точки зрения черепахи делятся на морских и наземных, а наземные в свою очередь подразделяются на сухопутных и пресноводных[1].</a:t>
            </a:r>
          </a:p>
          <a:p>
            <a:r>
              <a:rPr lang="ru-RU" sz="3400" dirty="0" smtClean="0"/>
              <a:t> </a:t>
            </a:r>
          </a:p>
          <a:p>
            <a:r>
              <a:rPr lang="ru-RU" sz="3400" dirty="0" smtClean="0"/>
              <a:t>Иногда этих животных относят к подклассу </a:t>
            </a:r>
            <a:r>
              <a:rPr lang="ru-RU" sz="3400" dirty="0" err="1" smtClean="0"/>
              <a:t>парарептилий</a:t>
            </a:r>
            <a:r>
              <a:rPr lang="ru-RU" sz="3400" dirty="0" smtClean="0"/>
              <a:t> или даже выносят в отдельный </a:t>
            </a:r>
            <a:r>
              <a:rPr lang="ru-RU" sz="3400" dirty="0" err="1" smtClean="0"/>
              <a:t>класс.Происхождение</a:t>
            </a:r>
            <a:r>
              <a:rPr lang="ru-RU" sz="3400" dirty="0" smtClean="0"/>
              <a:t> и некоторые ископаемые виды</a:t>
            </a:r>
          </a:p>
          <a:p>
            <a:r>
              <a:rPr lang="ru-RU" sz="3400" dirty="0" smtClean="0"/>
              <a:t>Скелет </a:t>
            </a:r>
            <a:r>
              <a:rPr lang="ru-RU" sz="3400" dirty="0" err="1" smtClean="0"/>
              <a:t>архелона</a:t>
            </a:r>
            <a:endParaRPr lang="ru-RU" sz="3400" dirty="0" smtClean="0"/>
          </a:p>
          <a:p>
            <a:r>
              <a:rPr lang="ru-RU" sz="3400" dirty="0" smtClean="0"/>
              <a:t> </a:t>
            </a:r>
          </a:p>
          <a:p>
            <a:r>
              <a:rPr lang="ru-RU" sz="3400" dirty="0" smtClean="0"/>
              <a:t>Вопрос о происхождении черепах до сих пор остаётся открытым. Условно их предками считаются пермские котилозавры. Но есть мнение, что черепахи произошли от особой группы </a:t>
            </a:r>
            <a:r>
              <a:rPr lang="ru-RU" sz="3400" dirty="0" err="1" smtClean="0"/>
              <a:t>парарептилий</a:t>
            </a:r>
            <a:r>
              <a:rPr lang="ru-RU" sz="3400" dirty="0" smtClean="0"/>
              <a:t> — потомков </a:t>
            </a:r>
            <a:r>
              <a:rPr lang="ru-RU" sz="3400" dirty="0" err="1" smtClean="0"/>
              <a:t>дискозаврисков</a:t>
            </a:r>
            <a:r>
              <a:rPr lang="ru-RU" sz="3400" dirty="0" smtClean="0"/>
              <a:t> (амфибии)[2]. Первая известная науке черепаха </a:t>
            </a:r>
            <a:r>
              <a:rPr lang="ru-RU" sz="3400" dirty="0" err="1" smtClean="0"/>
              <a:t>Odontochelys</a:t>
            </a:r>
            <a:r>
              <a:rPr lang="ru-RU" sz="3400" dirty="0" smtClean="0"/>
              <a:t> </a:t>
            </a:r>
            <a:r>
              <a:rPr lang="ru-RU" sz="3400" dirty="0" err="1" smtClean="0"/>
              <a:t>semitestacea</a:t>
            </a:r>
            <a:r>
              <a:rPr lang="ru-RU" sz="3400" dirty="0" smtClean="0"/>
              <a:t> появилась 220 миллионов лет назад в Мезозойскую эру в Триасовый период. Эта черепаха имела только нижнюю половину панциря, а во рту у неё были зубы, что не характерно для современных черепах[3]. Вторая по древности черепаха </a:t>
            </a:r>
            <a:r>
              <a:rPr lang="ru-RU" sz="3400" dirty="0" err="1" smtClean="0"/>
              <a:t>Proganochelys</a:t>
            </a:r>
            <a:r>
              <a:rPr lang="ru-RU" sz="3400" dirty="0" smtClean="0"/>
              <a:t> </a:t>
            </a:r>
            <a:r>
              <a:rPr lang="ru-RU" sz="3400" dirty="0" err="1" smtClean="0"/>
              <a:t>quenstedti</a:t>
            </a:r>
            <a:r>
              <a:rPr lang="ru-RU" sz="3400" dirty="0" smtClean="0"/>
              <a:t> (210 миллионов лет назад, Триасовый период) уже имела полностью сформированный панцирь, но во рту у неё тоже присутствовали зубы.[4]</a:t>
            </a:r>
          </a:p>
          <a:p>
            <a:r>
              <a:rPr lang="ru-RU" sz="3400" dirty="0" smtClean="0"/>
              <a:t> </a:t>
            </a:r>
          </a:p>
          <a:p>
            <a:r>
              <a:rPr lang="ru-RU" sz="3400" dirty="0" smtClean="0"/>
              <a:t>Из 26 известных науке семейств черепах 12 существуют и сегодня. Известно множество ископаемых черепах, среди которых крупнейшими сухопутными черепахами были представители рода </a:t>
            </a:r>
            <a:r>
              <a:rPr lang="ru-RU" sz="3400" dirty="0" err="1" smtClean="0"/>
              <a:t>миолания</a:t>
            </a:r>
            <a:r>
              <a:rPr lang="ru-RU" sz="3400" dirty="0" smtClean="0"/>
              <a:t> (</a:t>
            </a:r>
            <a:r>
              <a:rPr lang="ru-RU" sz="3400" dirty="0" err="1" smtClean="0"/>
              <a:t>Meiolania</a:t>
            </a:r>
            <a:r>
              <a:rPr lang="ru-RU" sz="3400" dirty="0" smtClean="0"/>
              <a:t>), с длиной панциря около 2,5 м. Они имели огромный, практически одной длины с панцирем, мощный хвост, усаженный двумя рядами костяных уплощенных шипов, а на концах их треугольных черепов располагались длинные притупленные «рога», направленные назад и вбок. Самой большой из известных науке черепах является жившая в меловом периоде и обитавшая в море черепаха </a:t>
            </a:r>
            <a:r>
              <a:rPr lang="ru-RU" sz="3400" dirty="0" err="1" smtClean="0"/>
              <a:t>архелон</a:t>
            </a:r>
            <a:r>
              <a:rPr lang="ru-RU" sz="3400" dirty="0" smtClean="0"/>
              <a:t> (</a:t>
            </a:r>
            <a:r>
              <a:rPr lang="ru-RU" sz="3400" dirty="0" err="1" smtClean="0"/>
              <a:t>Archelon</a:t>
            </a:r>
            <a:r>
              <a:rPr lang="ru-RU" sz="3400" dirty="0" smtClean="0"/>
              <a:t> </a:t>
            </a:r>
            <a:r>
              <a:rPr lang="ru-RU" sz="3400" dirty="0" err="1" smtClean="0"/>
              <a:t>ischyros</a:t>
            </a:r>
            <a:r>
              <a:rPr lang="ru-RU" sz="3400" dirty="0" smtClean="0"/>
              <a:t>). Размер одного из обнаруженных скелетов этого вида достигает более 4 метров. Предполагаемая масса этой черепахи — до 2,2 тонн.</a:t>
            </a:r>
          </a:p>
          <a:p>
            <a:endParaRPr lang="ru-RU" dirty="0"/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черепаха8.jpg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457200" y="2652390"/>
            <a:ext cx="4038600" cy="2421582"/>
          </a:xfrm>
        </p:spPr>
      </p:pic>
      <p:pic>
        <p:nvPicPr>
          <p:cNvPr id="11" name="Содержимое 10" descr="черепаха6.jpg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4648200" y="2545588"/>
            <a:ext cx="4038600" cy="2635187"/>
          </a:xfrm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 </a:t>
            </a:r>
          </a:p>
          <a:p>
            <a:r>
              <a:rPr lang="ru-RU" dirty="0" smtClean="0"/>
              <a:t>Размеры черепах изменяются в довольно большом диапазоне. Морские виды, как правило, больше сухопутных и пресноводных сородичей. Крупнейшими из современных черепах являются кожистые черепахи (</a:t>
            </a:r>
            <a:r>
              <a:rPr lang="ru-RU" dirty="0" err="1" smtClean="0"/>
              <a:t>Dermochelys</a:t>
            </a:r>
            <a:r>
              <a:rPr lang="ru-RU" dirty="0" smtClean="0"/>
              <a:t> </a:t>
            </a:r>
            <a:r>
              <a:rPr lang="ru-RU" dirty="0" err="1" smtClean="0"/>
              <a:t>coriacea</a:t>
            </a:r>
            <a:r>
              <a:rPr lang="ru-RU" dirty="0" smtClean="0"/>
              <a:t>), с длиной панциря 2 м и массой более 900 </a:t>
            </a:r>
            <a:r>
              <a:rPr lang="ru-RU" dirty="0" smtClean="0"/>
              <a:t>кг.</a:t>
            </a:r>
            <a:endParaRPr lang="ru-RU" dirty="0"/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273050"/>
            <a:ext cx="5329246" cy="1162050"/>
          </a:xfrm>
        </p:spPr>
        <p:txBody>
          <a:bodyPr>
            <a:normAutofit fontScale="90000"/>
          </a:bodyPr>
          <a:lstStyle/>
          <a:p>
            <a:r>
              <a:rPr lang="ru-RU" sz="5400" dirty="0" smtClean="0"/>
              <a:t>Скелет черепахи</a:t>
            </a:r>
            <a:endParaRPr lang="ru-RU" sz="5400" dirty="0"/>
          </a:p>
        </p:txBody>
      </p:sp>
      <p:sp>
        <p:nvSpPr>
          <p:cNvPr id="6" name="Текст 5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r>
              <a:rPr lang="ru-RU" sz="1800" dirty="0" smtClean="0"/>
              <a:t>Скелет черепахи: 1 — череп; 2 — шейные позвонки; 3 — лопатка; 4 — плечевая кость; 5 — локтевая кость; 6 — лучевая кость; 7 — большой палец; 8 — средний палец; 9 — мизинец; 10 — туловищные позвонки, 11 — пластрон; 12 — таз; 13 — хвостовые позвонки; 14 — малоберцовая кость; 15 — большеберцовая кость</a:t>
            </a:r>
          </a:p>
          <a:p>
            <a:r>
              <a:rPr lang="ru-RU" dirty="0" smtClean="0"/>
              <a:t>[</a:t>
            </a:r>
            <a:endParaRPr lang="ru-RU" dirty="0" smtClean="0"/>
          </a:p>
        </p:txBody>
      </p:sp>
      <p:pic>
        <p:nvPicPr>
          <p:cNvPr id="4" name="Содержимое 3" descr="черепаха2.PNG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3575050" y="2075021"/>
            <a:ext cx="5111750" cy="2249170"/>
          </a:xfrm>
        </p:spPr>
      </p:pic>
    </p:spTree>
  </p:cSld>
  <p:clrMapOvr>
    <a:masterClrMapping/>
  </p:clrMapOvr>
  <p:transition>
    <p:wheel spokes="2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оловок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ru-RU" dirty="0" smtClean="0"/>
              <a:t>Череп панцирного типа — </a:t>
            </a:r>
            <a:r>
              <a:rPr lang="ru-RU" dirty="0" err="1" smtClean="0"/>
              <a:t>псевдостегальный</a:t>
            </a:r>
            <a:r>
              <a:rPr lang="ru-RU" dirty="0" smtClean="0"/>
              <a:t> (у современных морских черепах) или с ложной височной дугой — </a:t>
            </a:r>
            <a:r>
              <a:rPr lang="ru-RU" dirty="0" err="1" smtClean="0"/>
              <a:t>псевдоапсидный</a:t>
            </a:r>
            <a:r>
              <a:rPr lang="ru-RU" dirty="0" smtClean="0"/>
              <a:t> (у остальных черепах). Челюсти современных черепах лишены зубов и покрыты роговыми пластинками в виде клюва. Шейный и хвостовой отделы позвоночника подвижны, остальные срослись с </a:t>
            </a:r>
            <a:r>
              <a:rPr lang="ru-RU" dirty="0" err="1" smtClean="0"/>
              <a:t>карапаксом</a:t>
            </a:r>
            <a:r>
              <a:rPr lang="ru-RU" dirty="0" smtClean="0"/>
              <a:t>. Из-за развития панциря пояса конечностей у черепах переместились под рёбра (уникальное явление среди позвоночных)[1].</a:t>
            </a:r>
          </a:p>
          <a:p>
            <a:r>
              <a:rPr lang="ru-RU" dirty="0" smtClean="0"/>
              <a:t>[править] Панцирь</a:t>
            </a:r>
          </a:p>
          <a:p>
            <a:r>
              <a:rPr lang="ru-RU" dirty="0" smtClean="0"/>
              <a:t> </a:t>
            </a:r>
          </a:p>
          <a:p>
            <a:r>
              <a:rPr lang="ru-RU" dirty="0" smtClean="0"/>
              <a:t>Современных черепах можно безошибочно отличить от других животных по наличию панциря. Панцирь состоит из спинного щита — </a:t>
            </a:r>
            <a:r>
              <a:rPr lang="ru-RU" dirty="0" err="1" smtClean="0"/>
              <a:t>карапакса</a:t>
            </a:r>
            <a:r>
              <a:rPr lang="ru-RU" dirty="0" smtClean="0"/>
              <a:t> и брюшного — пластрона. Костная часть первого образована костными пластинками, сросшимися, как правило, с рёбрами и позвоночником. Второй у подавляющего большинства черепах образован грудиной, ключицами и брюшными рёбрами[5]. Сверху у большинства черепах панцирь покрыт симметричными роговыми щитками, и только у некоторых видов, таких как мягкотелые и кожистые черепахи, его покрывает плотная кожа[6]. Панцирь новорожденных черепах мягкий, но с возрастом он обычно </a:t>
            </a:r>
            <a:r>
              <a:rPr lang="ru-RU" dirty="0" smtClean="0"/>
              <a:t>твердеет</a:t>
            </a:r>
            <a:r>
              <a:rPr lang="ru-RU" dirty="0" smtClean="0">
                <a:latin typeface="Arial CYR"/>
                <a:ea typeface="Times New Roman"/>
              </a:rPr>
              <a:t>[7</a:t>
            </a:r>
            <a:r>
              <a:rPr lang="en-US" dirty="0" smtClean="0">
                <a:latin typeface="Arial CYR"/>
                <a:ea typeface="Times New Roman"/>
              </a:rPr>
              <a:t>]</a:t>
            </a:r>
            <a:endParaRPr lang="ru-RU" dirty="0" smtClean="0"/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ru-RU" dirty="0" smtClean="0"/>
              <a:t>На спинном щите выделяются шейный, позвоночные, боковые (рёберные) и один ряд краевых щитков (у древнейшей известной науке черепахи с полностью сформированным панцирем </a:t>
            </a:r>
            <a:r>
              <a:rPr lang="ru-RU" dirty="0" err="1" smtClean="0"/>
              <a:t>Proganochelys</a:t>
            </a:r>
            <a:r>
              <a:rPr lang="ru-RU" dirty="0" smtClean="0"/>
              <a:t> </a:t>
            </a:r>
            <a:r>
              <a:rPr lang="ru-RU" dirty="0" err="1" smtClean="0"/>
              <a:t>quenstedti</a:t>
            </a:r>
            <a:r>
              <a:rPr lang="ru-RU" dirty="0" smtClean="0"/>
              <a:t> был двойной ряд краевых щитков), на брюшном — горловой, </a:t>
            </a:r>
            <a:r>
              <a:rPr lang="ru-RU" dirty="0" err="1" smtClean="0"/>
              <a:t>межгорловые</a:t>
            </a:r>
            <a:r>
              <a:rPr lang="ru-RU" dirty="0" smtClean="0"/>
              <a:t>, плечевые, грудные, брюшные, бедренные, заднепроходные, подмышечные, паховые и межкраевые щитки. Каждый щиток растёт самостоятельно, и на нём вырастают концентрические годовые кольца.</a:t>
            </a:r>
          </a:p>
          <a:p>
            <a:r>
              <a:rPr lang="ru-RU" dirty="0" smtClean="0"/>
              <a:t> </a:t>
            </a:r>
          </a:p>
          <a:p>
            <a:r>
              <a:rPr lang="ru-RU" dirty="0" smtClean="0"/>
              <a:t>Спереди и сзади панцирь имеет отверстия, через которые животное выдвигает голову, хвост и конечности. У некоторых видов подвижные части панциря могут плотно закрывать оба отверстия (или одно из них) в минуту опасности. У коробчатых черепах передняя и задняя доли пластрона плотно притягиваются к </a:t>
            </a:r>
            <a:r>
              <a:rPr lang="ru-RU" dirty="0" err="1" smtClean="0"/>
              <a:t>карапаксу</a:t>
            </a:r>
            <a:r>
              <a:rPr lang="ru-RU" dirty="0" smtClean="0"/>
              <a:t>, надёжно защищая животное со всех сторон (отсюда и название). У паучьей черепахи (</a:t>
            </a:r>
            <a:r>
              <a:rPr lang="ru-RU" dirty="0" err="1" smtClean="0"/>
              <a:t>Pyxis</a:t>
            </a:r>
            <a:r>
              <a:rPr lang="ru-RU" dirty="0" smtClean="0"/>
              <a:t> </a:t>
            </a:r>
            <a:r>
              <a:rPr lang="ru-RU" dirty="0" err="1" smtClean="0"/>
              <a:t>arachnoides</a:t>
            </a:r>
            <a:r>
              <a:rPr lang="ru-RU" dirty="0" smtClean="0"/>
              <a:t>) подвижна только передняя доля пластрона. </a:t>
            </a:r>
            <a:endParaRPr lang="ru-RU" dirty="0"/>
          </a:p>
        </p:txBody>
      </p:sp>
    </p:spTree>
  </p:cSld>
  <p:clrMapOvr>
    <a:masterClrMapping/>
  </p:clrMapOvr>
  <p:transition>
    <p:circl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Текст 15"/>
          <p:cNvSpPr>
            <a:spLocks noGrp="1"/>
          </p:cNvSpPr>
          <p:nvPr>
            <p:ph type="body" idx="2"/>
          </p:nvPr>
        </p:nvSpPr>
        <p:spPr/>
        <p:txBody>
          <a:bodyPr>
            <a:normAutofit/>
          </a:bodyPr>
          <a:lstStyle/>
          <a:p>
            <a:r>
              <a:rPr lang="ru-RU" sz="2400" dirty="0" err="1" smtClean="0"/>
              <a:t>Карапакс</a:t>
            </a:r>
            <a:r>
              <a:rPr lang="ru-RU" sz="2400" dirty="0" smtClean="0"/>
              <a:t> черепахи</a:t>
            </a:r>
          </a:p>
          <a:p>
            <a:r>
              <a:rPr lang="ru-RU" sz="2400" dirty="0" smtClean="0"/>
              <a:t>Роговые щитки: </a:t>
            </a:r>
            <a:r>
              <a:rPr lang="ru-RU" sz="2400" dirty="0" err="1" smtClean="0"/>
              <a:t>a</a:t>
            </a:r>
            <a:r>
              <a:rPr lang="ru-RU" sz="2400" dirty="0" smtClean="0"/>
              <a:t> — шейный; </a:t>
            </a:r>
            <a:r>
              <a:rPr lang="ru-RU" sz="2400" dirty="0" err="1" smtClean="0"/>
              <a:t>b</a:t>
            </a:r>
            <a:r>
              <a:rPr lang="ru-RU" sz="2400" dirty="0" smtClean="0"/>
              <a:t> — краевые; </a:t>
            </a:r>
            <a:r>
              <a:rPr lang="ru-RU" sz="2400" dirty="0" err="1" smtClean="0"/>
              <a:t>c</a:t>
            </a:r>
            <a:r>
              <a:rPr lang="ru-RU" sz="2400" dirty="0" smtClean="0"/>
              <a:t> — позвоночные; </a:t>
            </a:r>
            <a:r>
              <a:rPr lang="ru-RU" sz="2400" dirty="0" err="1" smtClean="0"/>
              <a:t>d</a:t>
            </a:r>
            <a:r>
              <a:rPr lang="ru-RU" sz="2400" dirty="0" smtClean="0"/>
              <a:t> — рёберные; </a:t>
            </a:r>
            <a:r>
              <a:rPr lang="ru-RU" sz="2400" dirty="0" err="1" smtClean="0"/>
              <a:t>e</a:t>
            </a:r>
            <a:r>
              <a:rPr lang="ru-RU" sz="2400" dirty="0" smtClean="0"/>
              <a:t> — </a:t>
            </a:r>
            <a:r>
              <a:rPr lang="ru-RU" sz="2400" dirty="0" err="1" smtClean="0"/>
              <a:t>надхвостовые</a:t>
            </a:r>
            <a:r>
              <a:rPr lang="ru-RU" sz="2400" dirty="0" smtClean="0"/>
              <a:t> </a:t>
            </a:r>
            <a:endParaRPr lang="ru-RU" sz="2400" dirty="0"/>
          </a:p>
        </p:txBody>
      </p:sp>
      <p:pic>
        <p:nvPicPr>
          <p:cNvPr id="19" name="Содержимое 18" descr="черепаха3.png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4797425" y="1294606"/>
            <a:ext cx="2667000" cy="3810000"/>
          </a:xfrm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37</TotalTime>
  <Words>504</Words>
  <Application>Microsoft Office PowerPoint</Application>
  <PresentationFormat>Экран (4:3)</PresentationFormat>
  <Paragraphs>36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Апекс</vt:lpstr>
      <vt:lpstr>Отряды пресмыкающихся</vt:lpstr>
      <vt:lpstr>Черепа́хи (лат. Testudines)</vt:lpstr>
      <vt:lpstr>Слайд 3</vt:lpstr>
      <vt:lpstr>Слайд 4</vt:lpstr>
      <vt:lpstr>Слайд 5</vt:lpstr>
      <vt:lpstr>Скелет черепахи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</vt:vector>
  </TitlesOfParts>
  <Company>WolfishLair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Отряды пресмыкающихся</dc:title>
  <dc:creator>Эльмира</dc:creator>
  <cp:lastModifiedBy>Эльмира</cp:lastModifiedBy>
  <cp:revision>4</cp:revision>
  <dcterms:created xsi:type="dcterms:W3CDTF">2011-01-19T14:20:32Z</dcterms:created>
  <dcterms:modified xsi:type="dcterms:W3CDTF">2011-01-19T14:58:08Z</dcterms:modified>
</cp:coreProperties>
</file>